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  <p:sldMasterId id="2147483675" r:id="rId2"/>
  </p:sldMasterIdLst>
  <p:sldIdLst>
    <p:sldId id="256" r:id="rId3"/>
    <p:sldId id="257" r:id="rId4"/>
    <p:sldId id="258" r:id="rId5"/>
    <p:sldId id="259" r:id="rId6"/>
    <p:sldId id="260" r:id="rId7"/>
    <p:sldId id="265" r:id="rId8"/>
    <p:sldId id="261" r:id="rId9"/>
    <p:sldId id="266" r:id="rId10"/>
    <p:sldId id="262" r:id="rId11"/>
    <p:sldId id="267" r:id="rId12"/>
    <p:sldId id="268" r:id="rId13"/>
    <p:sldId id="269" r:id="rId14"/>
    <p:sldId id="270" r:id="rId15"/>
    <p:sldId id="271" r:id="rId16"/>
    <p:sldId id="264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13"/>
    <p:restoredTop sz="94607"/>
  </p:normalViewPr>
  <p:slideViewPr>
    <p:cSldViewPr snapToGrid="0" snapToObjects="1">
      <p:cViewPr>
        <p:scale>
          <a:sx n="90" d="100"/>
          <a:sy n="90" d="100"/>
        </p:scale>
        <p:origin x="-127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7A0946-B400-49D4-B70D-06A8A734BC7B}" type="doc">
      <dgm:prSet loTypeId="urn:microsoft.com/office/officeart/2005/8/layout/hierarchy1" loCatId="hierarchy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B00A95D-15B5-4DC9-9546-2AD8E8256780}">
      <dgm:prSet/>
      <dgm:spPr/>
      <dgm:t>
        <a:bodyPr/>
        <a:lstStyle/>
        <a:p>
          <a:r>
            <a:rPr lang="en-US"/>
            <a:t>Eduardo Quin</a:t>
          </a:r>
        </a:p>
      </dgm:t>
    </dgm:pt>
    <dgm:pt modelId="{11D8F1BD-DAF6-4E51-89E5-09380429D910}" type="parTrans" cxnId="{1E6A3BC1-397B-436A-A801-1211A76BEABC}">
      <dgm:prSet/>
      <dgm:spPr/>
      <dgm:t>
        <a:bodyPr/>
        <a:lstStyle/>
        <a:p>
          <a:endParaRPr lang="en-US"/>
        </a:p>
      </dgm:t>
    </dgm:pt>
    <dgm:pt modelId="{5C9DD9EE-7C3C-4617-8934-A24862ABAB24}" type="sibTrans" cxnId="{1E6A3BC1-397B-436A-A801-1211A76BEABC}">
      <dgm:prSet/>
      <dgm:spPr/>
      <dgm:t>
        <a:bodyPr/>
        <a:lstStyle/>
        <a:p>
          <a:endParaRPr lang="en-US"/>
        </a:p>
      </dgm:t>
    </dgm:pt>
    <dgm:pt modelId="{511EADD7-25E0-4A46-A82B-A74EA8ABAB3C}">
      <dgm:prSet/>
      <dgm:spPr/>
      <dgm:t>
        <a:bodyPr/>
        <a:lstStyle/>
        <a:p>
          <a:r>
            <a:rPr lang="en-US"/>
            <a:t>Anthony Segovia</a:t>
          </a:r>
        </a:p>
      </dgm:t>
    </dgm:pt>
    <dgm:pt modelId="{CCD0ED4F-B7EE-46A5-81A6-D0D645080DB2}" type="parTrans" cxnId="{2CD52906-BF36-4A89-A671-ED258362488C}">
      <dgm:prSet/>
      <dgm:spPr/>
      <dgm:t>
        <a:bodyPr/>
        <a:lstStyle/>
        <a:p>
          <a:endParaRPr lang="en-US"/>
        </a:p>
      </dgm:t>
    </dgm:pt>
    <dgm:pt modelId="{484ACA79-D527-4E90-AE74-09023BAB072D}" type="sibTrans" cxnId="{2CD52906-BF36-4A89-A671-ED258362488C}">
      <dgm:prSet/>
      <dgm:spPr/>
      <dgm:t>
        <a:bodyPr/>
        <a:lstStyle/>
        <a:p>
          <a:endParaRPr lang="en-US"/>
        </a:p>
      </dgm:t>
    </dgm:pt>
    <dgm:pt modelId="{2E10E7B6-8949-41F4-BD4D-781343780EAA}">
      <dgm:prSet/>
      <dgm:spPr/>
      <dgm:t>
        <a:bodyPr/>
        <a:lstStyle/>
        <a:p>
          <a:r>
            <a:rPr lang="en-US"/>
            <a:t>Clifford Charles</a:t>
          </a:r>
        </a:p>
      </dgm:t>
    </dgm:pt>
    <dgm:pt modelId="{9CAFFC09-FBC1-4460-AA98-97D89D38B803}" type="parTrans" cxnId="{A98D6669-2D09-4E18-A34A-BDADFADA8F3C}">
      <dgm:prSet/>
      <dgm:spPr/>
      <dgm:t>
        <a:bodyPr/>
        <a:lstStyle/>
        <a:p>
          <a:endParaRPr lang="en-US"/>
        </a:p>
      </dgm:t>
    </dgm:pt>
    <dgm:pt modelId="{60D8785E-5027-43C5-954B-64033A87C6CC}" type="sibTrans" cxnId="{A98D6669-2D09-4E18-A34A-BDADFADA8F3C}">
      <dgm:prSet/>
      <dgm:spPr/>
      <dgm:t>
        <a:bodyPr/>
        <a:lstStyle/>
        <a:p>
          <a:endParaRPr lang="en-US"/>
        </a:p>
      </dgm:t>
    </dgm:pt>
    <dgm:pt modelId="{C69371EA-1F2F-8848-8B7A-72966438DA45}" type="pres">
      <dgm:prSet presAssocID="{267A0946-B400-49D4-B70D-06A8A734BC7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3B798AE-8A13-4A40-86AB-E619111BCF5F}" type="pres">
      <dgm:prSet presAssocID="{AB00A95D-15B5-4DC9-9546-2AD8E8256780}" presName="hierRoot1" presStyleCnt="0"/>
      <dgm:spPr/>
    </dgm:pt>
    <dgm:pt modelId="{2857E5FC-D784-4242-9CF4-FC0CED0A45C1}" type="pres">
      <dgm:prSet presAssocID="{AB00A95D-15B5-4DC9-9546-2AD8E8256780}" presName="composite" presStyleCnt="0"/>
      <dgm:spPr/>
    </dgm:pt>
    <dgm:pt modelId="{09C87417-8B3B-F043-9890-4E789C198032}" type="pres">
      <dgm:prSet presAssocID="{AB00A95D-15B5-4DC9-9546-2AD8E8256780}" presName="background" presStyleLbl="node0" presStyleIdx="0" presStyleCnt="3"/>
      <dgm:spPr/>
    </dgm:pt>
    <dgm:pt modelId="{612AF025-A16B-E046-BE8A-F1BBCAA22596}" type="pres">
      <dgm:prSet presAssocID="{AB00A95D-15B5-4DC9-9546-2AD8E8256780}" presName="text" presStyleLbl="fgAcc0" presStyleIdx="0" presStyleCnt="3">
        <dgm:presLayoutVars>
          <dgm:chPref val="3"/>
        </dgm:presLayoutVars>
      </dgm:prSet>
      <dgm:spPr/>
    </dgm:pt>
    <dgm:pt modelId="{C3782070-4998-9848-909E-94C636C1576F}" type="pres">
      <dgm:prSet presAssocID="{AB00A95D-15B5-4DC9-9546-2AD8E8256780}" presName="hierChild2" presStyleCnt="0"/>
      <dgm:spPr/>
    </dgm:pt>
    <dgm:pt modelId="{77175D0B-E11E-4B42-9B36-D8D5C612179C}" type="pres">
      <dgm:prSet presAssocID="{511EADD7-25E0-4A46-A82B-A74EA8ABAB3C}" presName="hierRoot1" presStyleCnt="0"/>
      <dgm:spPr/>
    </dgm:pt>
    <dgm:pt modelId="{C47F51B1-C8A1-264F-8677-416DCB1BE8A7}" type="pres">
      <dgm:prSet presAssocID="{511EADD7-25E0-4A46-A82B-A74EA8ABAB3C}" presName="composite" presStyleCnt="0"/>
      <dgm:spPr/>
    </dgm:pt>
    <dgm:pt modelId="{CF6D5918-4618-B145-AD87-B2077961FB68}" type="pres">
      <dgm:prSet presAssocID="{511EADD7-25E0-4A46-A82B-A74EA8ABAB3C}" presName="background" presStyleLbl="node0" presStyleIdx="1" presStyleCnt="3"/>
      <dgm:spPr/>
    </dgm:pt>
    <dgm:pt modelId="{87B14471-E9F1-3E44-B385-F02EB4D53A53}" type="pres">
      <dgm:prSet presAssocID="{511EADD7-25E0-4A46-A82B-A74EA8ABAB3C}" presName="text" presStyleLbl="fgAcc0" presStyleIdx="1" presStyleCnt="3">
        <dgm:presLayoutVars>
          <dgm:chPref val="3"/>
        </dgm:presLayoutVars>
      </dgm:prSet>
      <dgm:spPr/>
    </dgm:pt>
    <dgm:pt modelId="{67BD1C9C-9312-D749-B696-3962E30F1602}" type="pres">
      <dgm:prSet presAssocID="{511EADD7-25E0-4A46-A82B-A74EA8ABAB3C}" presName="hierChild2" presStyleCnt="0"/>
      <dgm:spPr/>
    </dgm:pt>
    <dgm:pt modelId="{7E65388A-7235-8745-9786-39AF60704F76}" type="pres">
      <dgm:prSet presAssocID="{2E10E7B6-8949-41F4-BD4D-781343780EAA}" presName="hierRoot1" presStyleCnt="0"/>
      <dgm:spPr/>
    </dgm:pt>
    <dgm:pt modelId="{991F2928-09C0-A24E-918A-1C498C976EFD}" type="pres">
      <dgm:prSet presAssocID="{2E10E7B6-8949-41F4-BD4D-781343780EAA}" presName="composite" presStyleCnt="0"/>
      <dgm:spPr/>
    </dgm:pt>
    <dgm:pt modelId="{8188AB4B-434F-6E4F-B144-53937A902341}" type="pres">
      <dgm:prSet presAssocID="{2E10E7B6-8949-41F4-BD4D-781343780EAA}" presName="background" presStyleLbl="node0" presStyleIdx="2" presStyleCnt="3"/>
      <dgm:spPr/>
    </dgm:pt>
    <dgm:pt modelId="{0C616FEE-6D93-AC4A-BAD1-786C600D41C9}" type="pres">
      <dgm:prSet presAssocID="{2E10E7B6-8949-41F4-BD4D-781343780EAA}" presName="text" presStyleLbl="fgAcc0" presStyleIdx="2" presStyleCnt="3">
        <dgm:presLayoutVars>
          <dgm:chPref val="3"/>
        </dgm:presLayoutVars>
      </dgm:prSet>
      <dgm:spPr/>
    </dgm:pt>
    <dgm:pt modelId="{2A54C4F4-7488-8149-B929-D25C418D945C}" type="pres">
      <dgm:prSet presAssocID="{2E10E7B6-8949-41F4-BD4D-781343780EAA}" presName="hierChild2" presStyleCnt="0"/>
      <dgm:spPr/>
    </dgm:pt>
  </dgm:ptLst>
  <dgm:cxnLst>
    <dgm:cxn modelId="{2CD52906-BF36-4A89-A671-ED258362488C}" srcId="{267A0946-B400-49D4-B70D-06A8A734BC7B}" destId="{511EADD7-25E0-4A46-A82B-A74EA8ABAB3C}" srcOrd="1" destOrd="0" parTransId="{CCD0ED4F-B7EE-46A5-81A6-D0D645080DB2}" sibTransId="{484ACA79-D527-4E90-AE74-09023BAB072D}"/>
    <dgm:cxn modelId="{4BF48F56-C7E3-2F43-8104-C1DE7170B33B}" type="presOf" srcId="{511EADD7-25E0-4A46-A82B-A74EA8ABAB3C}" destId="{87B14471-E9F1-3E44-B385-F02EB4D53A53}" srcOrd="0" destOrd="0" presId="urn:microsoft.com/office/officeart/2005/8/layout/hierarchy1"/>
    <dgm:cxn modelId="{A98D6669-2D09-4E18-A34A-BDADFADA8F3C}" srcId="{267A0946-B400-49D4-B70D-06A8A734BC7B}" destId="{2E10E7B6-8949-41F4-BD4D-781343780EAA}" srcOrd="2" destOrd="0" parTransId="{9CAFFC09-FBC1-4460-AA98-97D89D38B803}" sibTransId="{60D8785E-5027-43C5-954B-64033A87C6CC}"/>
    <dgm:cxn modelId="{3363CD88-D341-4D41-B5EC-7A1A9D1F2ADB}" type="presOf" srcId="{2E10E7B6-8949-41F4-BD4D-781343780EAA}" destId="{0C616FEE-6D93-AC4A-BAD1-786C600D41C9}" srcOrd="0" destOrd="0" presId="urn:microsoft.com/office/officeart/2005/8/layout/hierarchy1"/>
    <dgm:cxn modelId="{69A978B5-0053-CD45-9ECF-BDCF704E9F3B}" type="presOf" srcId="{AB00A95D-15B5-4DC9-9546-2AD8E8256780}" destId="{612AF025-A16B-E046-BE8A-F1BBCAA22596}" srcOrd="0" destOrd="0" presId="urn:microsoft.com/office/officeart/2005/8/layout/hierarchy1"/>
    <dgm:cxn modelId="{1E6A3BC1-397B-436A-A801-1211A76BEABC}" srcId="{267A0946-B400-49D4-B70D-06A8A734BC7B}" destId="{AB00A95D-15B5-4DC9-9546-2AD8E8256780}" srcOrd="0" destOrd="0" parTransId="{11D8F1BD-DAF6-4E51-89E5-09380429D910}" sibTransId="{5C9DD9EE-7C3C-4617-8934-A24862ABAB24}"/>
    <dgm:cxn modelId="{64D3B3DE-B64C-D748-8B6F-26A72E1A3D66}" type="presOf" srcId="{267A0946-B400-49D4-B70D-06A8A734BC7B}" destId="{C69371EA-1F2F-8848-8B7A-72966438DA45}" srcOrd="0" destOrd="0" presId="urn:microsoft.com/office/officeart/2005/8/layout/hierarchy1"/>
    <dgm:cxn modelId="{201E1CD7-9A20-5B47-8154-EA14F54AB668}" type="presParOf" srcId="{C69371EA-1F2F-8848-8B7A-72966438DA45}" destId="{73B798AE-8A13-4A40-86AB-E619111BCF5F}" srcOrd="0" destOrd="0" presId="urn:microsoft.com/office/officeart/2005/8/layout/hierarchy1"/>
    <dgm:cxn modelId="{F8821F31-569B-9A4D-8CF1-306B660BEBDA}" type="presParOf" srcId="{73B798AE-8A13-4A40-86AB-E619111BCF5F}" destId="{2857E5FC-D784-4242-9CF4-FC0CED0A45C1}" srcOrd="0" destOrd="0" presId="urn:microsoft.com/office/officeart/2005/8/layout/hierarchy1"/>
    <dgm:cxn modelId="{62562CCE-7B2F-3A42-BC0F-0781945C173C}" type="presParOf" srcId="{2857E5FC-D784-4242-9CF4-FC0CED0A45C1}" destId="{09C87417-8B3B-F043-9890-4E789C198032}" srcOrd="0" destOrd="0" presId="urn:microsoft.com/office/officeart/2005/8/layout/hierarchy1"/>
    <dgm:cxn modelId="{0D177116-3136-9945-95FA-D476CA307724}" type="presParOf" srcId="{2857E5FC-D784-4242-9CF4-FC0CED0A45C1}" destId="{612AF025-A16B-E046-BE8A-F1BBCAA22596}" srcOrd="1" destOrd="0" presId="urn:microsoft.com/office/officeart/2005/8/layout/hierarchy1"/>
    <dgm:cxn modelId="{180E50D0-CF16-8D46-B248-4A05E9016244}" type="presParOf" srcId="{73B798AE-8A13-4A40-86AB-E619111BCF5F}" destId="{C3782070-4998-9848-909E-94C636C1576F}" srcOrd="1" destOrd="0" presId="urn:microsoft.com/office/officeart/2005/8/layout/hierarchy1"/>
    <dgm:cxn modelId="{867B5C88-6FF6-F545-A874-40392B97F3E2}" type="presParOf" srcId="{C69371EA-1F2F-8848-8B7A-72966438DA45}" destId="{77175D0B-E11E-4B42-9B36-D8D5C612179C}" srcOrd="1" destOrd="0" presId="urn:microsoft.com/office/officeart/2005/8/layout/hierarchy1"/>
    <dgm:cxn modelId="{DF0A879F-5A0A-0149-9E62-2DC463DFA215}" type="presParOf" srcId="{77175D0B-E11E-4B42-9B36-D8D5C612179C}" destId="{C47F51B1-C8A1-264F-8677-416DCB1BE8A7}" srcOrd="0" destOrd="0" presId="urn:microsoft.com/office/officeart/2005/8/layout/hierarchy1"/>
    <dgm:cxn modelId="{BE902D9C-450B-5245-A2B0-E7168F6CB340}" type="presParOf" srcId="{C47F51B1-C8A1-264F-8677-416DCB1BE8A7}" destId="{CF6D5918-4618-B145-AD87-B2077961FB68}" srcOrd="0" destOrd="0" presId="urn:microsoft.com/office/officeart/2005/8/layout/hierarchy1"/>
    <dgm:cxn modelId="{A76FDF1E-6E0D-8C4F-A5E9-A268B25153EC}" type="presParOf" srcId="{C47F51B1-C8A1-264F-8677-416DCB1BE8A7}" destId="{87B14471-E9F1-3E44-B385-F02EB4D53A53}" srcOrd="1" destOrd="0" presId="urn:microsoft.com/office/officeart/2005/8/layout/hierarchy1"/>
    <dgm:cxn modelId="{765CEC10-6B75-BB43-9098-5A0289B8C9A0}" type="presParOf" srcId="{77175D0B-E11E-4B42-9B36-D8D5C612179C}" destId="{67BD1C9C-9312-D749-B696-3962E30F1602}" srcOrd="1" destOrd="0" presId="urn:microsoft.com/office/officeart/2005/8/layout/hierarchy1"/>
    <dgm:cxn modelId="{20B35E0F-2C3D-F74D-A9CC-01389E42BB31}" type="presParOf" srcId="{C69371EA-1F2F-8848-8B7A-72966438DA45}" destId="{7E65388A-7235-8745-9786-39AF60704F76}" srcOrd="2" destOrd="0" presId="urn:microsoft.com/office/officeart/2005/8/layout/hierarchy1"/>
    <dgm:cxn modelId="{0973F68F-7789-CB4C-AE9C-E698CAC3214A}" type="presParOf" srcId="{7E65388A-7235-8745-9786-39AF60704F76}" destId="{991F2928-09C0-A24E-918A-1C498C976EFD}" srcOrd="0" destOrd="0" presId="urn:microsoft.com/office/officeart/2005/8/layout/hierarchy1"/>
    <dgm:cxn modelId="{D09F48DD-4916-DE40-A4CB-0774013FFD3D}" type="presParOf" srcId="{991F2928-09C0-A24E-918A-1C498C976EFD}" destId="{8188AB4B-434F-6E4F-B144-53937A902341}" srcOrd="0" destOrd="0" presId="urn:microsoft.com/office/officeart/2005/8/layout/hierarchy1"/>
    <dgm:cxn modelId="{FD91D7F7-D0EA-F54F-833F-2DD973ADEB6F}" type="presParOf" srcId="{991F2928-09C0-A24E-918A-1C498C976EFD}" destId="{0C616FEE-6D93-AC4A-BAD1-786C600D41C9}" srcOrd="1" destOrd="0" presId="urn:microsoft.com/office/officeart/2005/8/layout/hierarchy1"/>
    <dgm:cxn modelId="{8CC57F4D-B8CD-F84D-8B22-652C5032F4CA}" type="presParOf" srcId="{7E65388A-7235-8745-9786-39AF60704F76}" destId="{2A54C4F4-7488-8149-B929-D25C418D945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C87417-8B3B-F043-9890-4E789C198032}">
      <dsp:nvSpPr>
        <dsp:cNvPr id="0" name=""/>
        <dsp:cNvSpPr/>
      </dsp:nvSpPr>
      <dsp:spPr>
        <a:xfrm>
          <a:off x="0" y="411912"/>
          <a:ext cx="2887252" cy="18334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12AF025-A16B-E046-BE8A-F1BBCAA22596}">
      <dsp:nvSpPr>
        <dsp:cNvPr id="0" name=""/>
        <dsp:cNvSpPr/>
      </dsp:nvSpPr>
      <dsp:spPr>
        <a:xfrm>
          <a:off x="320805" y="716678"/>
          <a:ext cx="2887252" cy="18334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Eduardo Quin</a:t>
          </a:r>
        </a:p>
      </dsp:txBody>
      <dsp:txXfrm>
        <a:off x="374504" y="770377"/>
        <a:ext cx="2779854" cy="1726007"/>
      </dsp:txXfrm>
    </dsp:sp>
    <dsp:sp modelId="{CF6D5918-4618-B145-AD87-B2077961FB68}">
      <dsp:nvSpPr>
        <dsp:cNvPr id="0" name=""/>
        <dsp:cNvSpPr/>
      </dsp:nvSpPr>
      <dsp:spPr>
        <a:xfrm>
          <a:off x="3528863" y="411912"/>
          <a:ext cx="2887252" cy="18334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B14471-E9F1-3E44-B385-F02EB4D53A53}">
      <dsp:nvSpPr>
        <dsp:cNvPr id="0" name=""/>
        <dsp:cNvSpPr/>
      </dsp:nvSpPr>
      <dsp:spPr>
        <a:xfrm>
          <a:off x="3849669" y="716678"/>
          <a:ext cx="2887252" cy="18334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Anthony Segovia</a:t>
          </a:r>
        </a:p>
      </dsp:txBody>
      <dsp:txXfrm>
        <a:off x="3903368" y="770377"/>
        <a:ext cx="2779854" cy="1726007"/>
      </dsp:txXfrm>
    </dsp:sp>
    <dsp:sp modelId="{8188AB4B-434F-6E4F-B144-53937A902341}">
      <dsp:nvSpPr>
        <dsp:cNvPr id="0" name=""/>
        <dsp:cNvSpPr/>
      </dsp:nvSpPr>
      <dsp:spPr>
        <a:xfrm>
          <a:off x="7057727" y="411912"/>
          <a:ext cx="2887252" cy="18334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616FEE-6D93-AC4A-BAD1-786C600D41C9}">
      <dsp:nvSpPr>
        <dsp:cNvPr id="0" name=""/>
        <dsp:cNvSpPr/>
      </dsp:nvSpPr>
      <dsp:spPr>
        <a:xfrm>
          <a:off x="7378533" y="716678"/>
          <a:ext cx="2887252" cy="18334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Clifford Charles</a:t>
          </a:r>
        </a:p>
      </dsp:txBody>
      <dsp:txXfrm>
        <a:off x="7432232" y="770377"/>
        <a:ext cx="2779854" cy="1726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66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1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618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373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131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8791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180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6035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645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3608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11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082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4824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76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572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786804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285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27578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64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0983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025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1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467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4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91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419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92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715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81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62" r:id="rId5"/>
    <p:sldLayoutId id="2147483663" r:id="rId6"/>
    <p:sldLayoutId id="2147483669" r:id="rId7"/>
    <p:sldLayoutId id="2147483664" r:id="rId8"/>
    <p:sldLayoutId id="2147483665" r:id="rId9"/>
    <p:sldLayoutId id="2147483666" r:id="rId10"/>
    <p:sldLayoutId id="2147483667" r:id="rId11"/>
    <p:sldLayoutId id="214748366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245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FF9CEF5-A50D-4B8B-9852-D76F70378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 descr="Blue and orange Colour Powder background">
            <a:extLst>
              <a:ext uri="{FF2B5EF4-FFF2-40B4-BE49-F238E27FC236}">
                <a16:creationId xmlns:a16="http://schemas.microsoft.com/office/drawing/2014/main" id="{5C990238-92D5-43FB-93FF-B42A69465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2837" b="128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45C287-571C-EB46-8263-36F4C4E5B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>
            <a:normAutofit/>
          </a:bodyPr>
          <a:lstStyle/>
          <a:p>
            <a:r>
              <a:rPr lang="en-US"/>
              <a:t>Project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878E2-EF1A-1042-BE29-A12609BFB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>
            <a:normAutofit/>
          </a:bodyPr>
          <a:lstStyle/>
          <a:p>
            <a:r>
              <a:rPr lang="en-US"/>
              <a:t>UM BC CLASS</a:t>
            </a:r>
          </a:p>
          <a:p>
            <a:r>
              <a:rPr lang="en-US"/>
              <a:t>Food Analytics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65753F1-EEE2-45ED-88A1-ECB4A495D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3E3E7343-7B0A-4265-B9DA-56CE35551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608D2FF5-E7CA-448D-8B61-42FAA7A0C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DC186DC7-6F76-40B7-8268-20660160E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4C8DDEC4-2C9A-4271-BBB3-577233F2E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D8DB0C2B-A79C-421F-88AB-DC7B12527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B3BC96E3-7FEF-4BFD-8E2C-028CB3772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E7ED35DB-BAAE-4771-A0A0-65647ACC5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4407B080-4ED5-43EB-8CCE-B43B336E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8C10C675-F599-45D3-8177-D7F7DEC16C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E2566A74-B9B1-469F-A373-3B3C60175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D108E5CB-8D77-4568-B6FF-2C3032134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7D8349D8-2AE2-4C78-84ED-22125F147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30684D86-C9D1-40C3-A9B6-EC935C731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33">
            <a:extLst>
              <a:ext uri="{FF2B5EF4-FFF2-40B4-BE49-F238E27FC236}">
                <a16:creationId xmlns:a16="http://schemas.microsoft.com/office/drawing/2014/main" id="{1EDF7896-F56A-49DA-90F3-F5CE8B98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78402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0F8ED-FF8B-364A-863D-3479D3F8E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Dish Comparison: Pepperoni Pizza Vs. Supreme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C49DBD-6E58-FF42-B721-FDD96BA62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787" t="29370" r="39417" b="40756"/>
          <a:stretch/>
        </p:blipFill>
        <p:spPr>
          <a:xfrm>
            <a:off x="2592925" y="1905000"/>
            <a:ext cx="3670891" cy="14646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9D5090-F285-7B45-BAFB-F51CC3B3BD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44" t="36211" r="57284" b="40528"/>
          <a:stretch/>
        </p:blipFill>
        <p:spPr>
          <a:xfrm>
            <a:off x="2592925" y="3239698"/>
            <a:ext cx="3670891" cy="15348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8E79D8-0269-6046-9946-D02D69E9AA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10" t="41236" r="40035" b="27692"/>
          <a:stretch/>
        </p:blipFill>
        <p:spPr>
          <a:xfrm>
            <a:off x="2592926" y="4722432"/>
            <a:ext cx="3740142" cy="15979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6F7CC2-35C8-A845-BB8F-0CC6733A638C}"/>
              </a:ext>
            </a:extLst>
          </p:cNvPr>
          <p:cNvSpPr txBox="1"/>
          <p:nvPr/>
        </p:nvSpPr>
        <p:spPr>
          <a:xfrm>
            <a:off x="6096000" y="1905000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Miami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6DE151-7EF1-964D-B9A0-76B9A250785C}"/>
              </a:ext>
            </a:extLst>
          </p:cNvPr>
          <p:cNvSpPr txBox="1"/>
          <p:nvPr/>
        </p:nvSpPr>
        <p:spPr>
          <a:xfrm>
            <a:off x="6096000" y="31765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Orlando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6D2D20-7E96-AC46-AF7C-DF1C149770C7}"/>
              </a:ext>
            </a:extLst>
          </p:cNvPr>
          <p:cNvSpPr txBox="1"/>
          <p:nvPr/>
        </p:nvSpPr>
        <p:spPr>
          <a:xfrm>
            <a:off x="6096000" y="4817500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Tampa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C1DB6E-15FF-284A-9E21-C022CD3828B2}"/>
              </a:ext>
            </a:extLst>
          </p:cNvPr>
          <p:cNvSpPr txBox="1"/>
          <p:nvPr/>
        </p:nvSpPr>
        <p:spPr>
          <a:xfrm>
            <a:off x="7763659" y="2926265"/>
            <a:ext cx="31329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Supreme proved historically to be more popular between the regions</a:t>
            </a:r>
          </a:p>
          <a:p>
            <a:endParaRPr lang="en-US" sz="800" dirty="0"/>
          </a:p>
          <a:p>
            <a:r>
              <a:rPr lang="en-US" sz="800" dirty="0"/>
              <a:t>The difference becomes narrower as you look at Tampa</a:t>
            </a:r>
          </a:p>
          <a:p>
            <a:endParaRPr lang="en-US" sz="800" dirty="0"/>
          </a:p>
          <a:p>
            <a:r>
              <a:rPr lang="en-US" sz="800" dirty="0"/>
              <a:t>This was found to be surprising as pepperoni pizza is known to be a classic type of pizza</a:t>
            </a:r>
          </a:p>
          <a:p>
            <a:endParaRPr lang="en-US" sz="800" dirty="0"/>
          </a:p>
          <a:p>
            <a:r>
              <a:rPr lang="en-US" sz="800" dirty="0"/>
              <a:t>The state of Florida could serve as an outlier compared to other states</a:t>
            </a:r>
          </a:p>
        </p:txBody>
      </p:sp>
    </p:spTree>
    <p:extLst>
      <p:ext uri="{BB962C8B-B14F-4D97-AF65-F5344CB8AC3E}">
        <p14:creationId xmlns:p14="http://schemas.microsoft.com/office/powerpoint/2010/main" val="3686853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39486-D7A6-504C-9725-731758521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Dish Comparison: Spicy Tuna Roll vs California Roll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D9F3B8-61FA-2D44-86A5-20905677AC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176" t="42828" r="40224" b="28344"/>
          <a:stretch/>
        </p:blipFill>
        <p:spPr>
          <a:xfrm>
            <a:off x="2592927" y="1697370"/>
            <a:ext cx="3718248" cy="14691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7257AB-A393-D246-8498-1804E1D4FF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61" t="46297" r="39274" b="23827"/>
          <a:stretch/>
        </p:blipFill>
        <p:spPr>
          <a:xfrm>
            <a:off x="2592924" y="3166533"/>
            <a:ext cx="3833275" cy="1553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87F5FF-15E0-2145-804F-A504B0FFB9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691" t="42216" r="39702" b="28186"/>
          <a:stretch/>
        </p:blipFill>
        <p:spPr>
          <a:xfrm>
            <a:off x="2592924" y="4712380"/>
            <a:ext cx="3833275" cy="15215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8A3638-D3FA-E947-AFA8-42FD1624B832}"/>
              </a:ext>
            </a:extLst>
          </p:cNvPr>
          <p:cNvSpPr txBox="1"/>
          <p:nvPr/>
        </p:nvSpPr>
        <p:spPr>
          <a:xfrm>
            <a:off x="6148917" y="172033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Miami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517094-6582-554B-BB00-8699E82956D9}"/>
              </a:ext>
            </a:extLst>
          </p:cNvPr>
          <p:cNvSpPr txBox="1"/>
          <p:nvPr/>
        </p:nvSpPr>
        <p:spPr>
          <a:xfrm>
            <a:off x="6148917" y="4635696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Tampa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6DC703-C545-7E4F-8FC4-A4C9DE13B16A}"/>
              </a:ext>
            </a:extLst>
          </p:cNvPr>
          <p:cNvSpPr txBox="1"/>
          <p:nvPr/>
        </p:nvSpPr>
        <p:spPr>
          <a:xfrm>
            <a:off x="6148917" y="31556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Orlando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88CFF7-4349-A746-89D7-AFA7A19BC59C}"/>
              </a:ext>
            </a:extLst>
          </p:cNvPr>
          <p:cNvSpPr txBox="1"/>
          <p:nvPr/>
        </p:nvSpPr>
        <p:spPr>
          <a:xfrm>
            <a:off x="7794115" y="2767280"/>
            <a:ext cx="3018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California roll proved to be the more popular option</a:t>
            </a:r>
          </a:p>
          <a:p>
            <a:endParaRPr lang="en-US" sz="800" dirty="0"/>
          </a:p>
          <a:p>
            <a:r>
              <a:rPr lang="en-US" sz="800" dirty="0"/>
              <a:t>This could be due to a preference for imitation crab over tuna or preferences in terms of spicy vs non-spicy dishes</a:t>
            </a:r>
          </a:p>
          <a:p>
            <a:endParaRPr lang="en-US" sz="800" dirty="0"/>
          </a:p>
          <a:p>
            <a:r>
              <a:rPr lang="en-US" sz="800" dirty="0"/>
              <a:t>Sushi appears to have dramatic spikes and then flatlines</a:t>
            </a:r>
          </a:p>
          <a:p>
            <a:endParaRPr lang="en-US" sz="800" dirty="0"/>
          </a:p>
          <a:p>
            <a:r>
              <a:rPr lang="en-US" sz="800" dirty="0"/>
              <a:t>The time periods in which sushi dishes appear to be the most desired is around Valentine's day and during the summer</a:t>
            </a:r>
          </a:p>
        </p:txBody>
      </p:sp>
    </p:spTree>
    <p:extLst>
      <p:ext uri="{BB962C8B-B14F-4D97-AF65-F5344CB8AC3E}">
        <p14:creationId xmlns:p14="http://schemas.microsoft.com/office/powerpoint/2010/main" val="2221083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5E9EC-6B5A-EE47-8E8A-FD65D6899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Dish Comparison: Salad vs. Aloo Gobi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65FD73-35AA-184B-AC99-E2121FA835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954" t="31438" r="38889" b="38665"/>
          <a:stretch/>
        </p:blipFill>
        <p:spPr>
          <a:xfrm>
            <a:off x="2592926" y="1264556"/>
            <a:ext cx="3926407" cy="15557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8AAC49-B1C0-7B43-9FF5-5D7837D4A5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69" t="44218" r="40365" b="25153"/>
          <a:stretch/>
        </p:blipFill>
        <p:spPr>
          <a:xfrm>
            <a:off x="2592925" y="2820300"/>
            <a:ext cx="3816342" cy="15963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30A9F4-34AC-FC48-8330-CCC9016DDB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60" t="45715" r="39838" b="24359"/>
          <a:stretch/>
        </p:blipFill>
        <p:spPr>
          <a:xfrm>
            <a:off x="2592925" y="4315847"/>
            <a:ext cx="3909069" cy="15963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4441F8-A832-714B-9F6A-CC9D401D1B45}"/>
              </a:ext>
            </a:extLst>
          </p:cNvPr>
          <p:cNvSpPr txBox="1"/>
          <p:nvPr/>
        </p:nvSpPr>
        <p:spPr>
          <a:xfrm>
            <a:off x="6186031" y="1264555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Miami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A4004D-109F-874A-8E18-EA0D1DF28F2B}"/>
              </a:ext>
            </a:extLst>
          </p:cNvPr>
          <p:cNvSpPr txBox="1"/>
          <p:nvPr/>
        </p:nvSpPr>
        <p:spPr>
          <a:xfrm>
            <a:off x="6186031" y="27601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Orlando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F06C8C-2C52-B94D-9593-3D6476132C51}"/>
              </a:ext>
            </a:extLst>
          </p:cNvPr>
          <p:cNvSpPr txBox="1"/>
          <p:nvPr/>
        </p:nvSpPr>
        <p:spPr>
          <a:xfrm>
            <a:off x="6186031" y="4231944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Tampa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3A7C3D-543E-664F-B038-00EE981E02BA}"/>
              </a:ext>
            </a:extLst>
          </p:cNvPr>
          <p:cNvSpPr txBox="1"/>
          <p:nvPr/>
        </p:nvSpPr>
        <p:spPr>
          <a:xfrm>
            <a:off x="8188633" y="2760102"/>
            <a:ext cx="2403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The difference in popularity wasn’t surprising </a:t>
            </a:r>
          </a:p>
          <a:p>
            <a:endParaRPr lang="en-US" sz="800" dirty="0"/>
          </a:p>
          <a:p>
            <a:r>
              <a:rPr lang="en-US" sz="800" dirty="0"/>
              <a:t>It is interesting in how salad interest would increase as the summer approached and during the summer</a:t>
            </a:r>
          </a:p>
          <a:p>
            <a:endParaRPr lang="en-US" sz="800" dirty="0"/>
          </a:p>
          <a:p>
            <a:r>
              <a:rPr lang="en-US" sz="800" dirty="0"/>
              <a:t>Another interesting detail was how consistent the interest in Indian dishes have been</a:t>
            </a:r>
          </a:p>
        </p:txBody>
      </p:sp>
    </p:spTree>
    <p:extLst>
      <p:ext uri="{BB962C8B-B14F-4D97-AF65-F5344CB8AC3E}">
        <p14:creationId xmlns:p14="http://schemas.microsoft.com/office/powerpoint/2010/main" val="2862181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687FF-BE75-5347-BC18-92F08DA27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Dish Comparison: Alfredo Pasta vs. Spaghetti and Meatballs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CB0F19-2C56-5E40-80C4-F61413109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382" t="32492" r="39334" b="35463"/>
          <a:stretch/>
        </p:blipFill>
        <p:spPr>
          <a:xfrm>
            <a:off x="2592925" y="1803400"/>
            <a:ext cx="3790942" cy="1640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DD29B4-D027-1F47-A0D8-4FFF0AFEAC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51" t="44955" r="57251" b="34018"/>
          <a:stretch/>
        </p:blipFill>
        <p:spPr>
          <a:xfrm>
            <a:off x="2592925" y="3312485"/>
            <a:ext cx="3788491" cy="14025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E583FC-2086-B94D-8D85-23FC09109F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97" t="38904" r="39295" b="31331"/>
          <a:stretch/>
        </p:blipFill>
        <p:spPr>
          <a:xfrm>
            <a:off x="2592925" y="4683647"/>
            <a:ext cx="3875608" cy="15502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11B6A4-3DFE-F946-85FC-40890E765C79}"/>
              </a:ext>
            </a:extLst>
          </p:cNvPr>
          <p:cNvSpPr txBox="1"/>
          <p:nvPr/>
        </p:nvSpPr>
        <p:spPr>
          <a:xfrm>
            <a:off x="6037164" y="1805021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Miami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251E95-43B6-B540-8D8C-DF168A06BF9F}"/>
              </a:ext>
            </a:extLst>
          </p:cNvPr>
          <p:cNvSpPr txBox="1"/>
          <p:nvPr/>
        </p:nvSpPr>
        <p:spPr>
          <a:xfrm>
            <a:off x="6214371" y="32443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Orlando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D0020C-7CA2-9141-891F-88844AD58028}"/>
              </a:ext>
            </a:extLst>
          </p:cNvPr>
          <p:cNvSpPr txBox="1"/>
          <p:nvPr/>
        </p:nvSpPr>
        <p:spPr>
          <a:xfrm>
            <a:off x="6164929" y="4598469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Tampa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8841D9-26BD-DC48-884E-F3F1A5E808E3}"/>
              </a:ext>
            </a:extLst>
          </p:cNvPr>
          <p:cNvSpPr txBox="1"/>
          <p:nvPr/>
        </p:nvSpPr>
        <p:spPr>
          <a:xfrm>
            <a:off x="8711381" y="2792360"/>
            <a:ext cx="25563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To our surprise, spaghetti with meatballs proved to be more popular than alfredo pasta. Both are staples in Italian cuisine</a:t>
            </a:r>
          </a:p>
          <a:p>
            <a:endParaRPr lang="en-US" sz="800" dirty="0"/>
          </a:p>
          <a:p>
            <a:r>
              <a:rPr lang="en-US" sz="800" dirty="0"/>
              <a:t>In the three regions, interest in pasta consistently would spike and dip but never flatline for long periods of time</a:t>
            </a:r>
          </a:p>
        </p:txBody>
      </p:sp>
    </p:spTree>
    <p:extLst>
      <p:ext uri="{BB962C8B-B14F-4D97-AF65-F5344CB8AC3E}">
        <p14:creationId xmlns:p14="http://schemas.microsoft.com/office/powerpoint/2010/main" val="1957116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F7DBA-C43A-0C4F-9B9F-872E55E85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Dish Comparison: Ceviche vs. Salmon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FB5DD8-CF6C-C34A-A448-99E092ADC0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519" t="47507" r="56767" b="29412"/>
          <a:stretch/>
        </p:blipFill>
        <p:spPr>
          <a:xfrm>
            <a:off x="2592924" y="1247096"/>
            <a:ext cx="4248405" cy="1716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DCD277-93F3-BA4E-AFA3-D3165837A9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40" t="53167" r="39783" b="17380"/>
          <a:stretch/>
        </p:blipFill>
        <p:spPr>
          <a:xfrm>
            <a:off x="2592924" y="3020653"/>
            <a:ext cx="4222743" cy="16833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D32B8F-29D3-1340-B961-9F6A8F5AA8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96" t="34104" r="40525" b="36210"/>
          <a:stretch/>
        </p:blipFill>
        <p:spPr>
          <a:xfrm>
            <a:off x="2592924" y="4761576"/>
            <a:ext cx="4222743" cy="17419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E7FB36-4D78-1E49-9DF7-F2AF2FE8AA80}"/>
              </a:ext>
            </a:extLst>
          </p:cNvPr>
          <p:cNvSpPr txBox="1"/>
          <p:nvPr/>
        </p:nvSpPr>
        <p:spPr>
          <a:xfrm>
            <a:off x="6590672" y="1279728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Miami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79C144-EE24-E64B-8C06-4BF67616B9DA}"/>
              </a:ext>
            </a:extLst>
          </p:cNvPr>
          <p:cNvSpPr txBox="1"/>
          <p:nvPr/>
        </p:nvSpPr>
        <p:spPr>
          <a:xfrm>
            <a:off x="6590672" y="302065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Orlando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9463A4-1D33-234E-A857-15BF7F653CD0}"/>
              </a:ext>
            </a:extLst>
          </p:cNvPr>
          <p:cNvSpPr txBox="1"/>
          <p:nvPr/>
        </p:nvSpPr>
        <p:spPr>
          <a:xfrm>
            <a:off x="6563699" y="4761576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Tampa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41F629-FB25-BE43-8A47-815C674C7DC2}"/>
              </a:ext>
            </a:extLst>
          </p:cNvPr>
          <p:cNvSpPr txBox="1"/>
          <p:nvPr/>
        </p:nvSpPr>
        <p:spPr>
          <a:xfrm>
            <a:off x="7533836" y="2760131"/>
            <a:ext cx="33052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Salmon proved to be the most popular by a wide margin</a:t>
            </a:r>
          </a:p>
          <a:p>
            <a:endParaRPr lang="en-US" sz="800" dirty="0"/>
          </a:p>
          <a:p>
            <a:r>
              <a:rPr lang="en-US" sz="800" dirty="0"/>
              <a:t>The difference in popularity between the two dishes in Miami is not nearly as wide</a:t>
            </a:r>
          </a:p>
          <a:p>
            <a:endParaRPr lang="en-US" sz="800" dirty="0"/>
          </a:p>
          <a:p>
            <a:r>
              <a:rPr lang="en-US" sz="800" dirty="0"/>
              <a:t>This could be due to cultural differences</a:t>
            </a:r>
          </a:p>
        </p:txBody>
      </p:sp>
    </p:spTree>
    <p:extLst>
      <p:ext uri="{BB962C8B-B14F-4D97-AF65-F5344CB8AC3E}">
        <p14:creationId xmlns:p14="http://schemas.microsoft.com/office/powerpoint/2010/main" val="15180037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7834B-56EC-164B-A1FF-C11623853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 Habits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85B75-D10B-8541-A54F-724458E635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96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7E8610-2DF7-4AF0-B876-0F3B7882A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C8C023-62A6-4DA0-8DF4-3F4EA9409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0669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41E0B5-5E67-B74A-98EC-2A47D3F83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391" y="624110"/>
            <a:ext cx="9383408" cy="128089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Contributors</a:t>
            </a:r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26B9FE07-322E-43FB-8707-C9826BD90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15B8A1-EC27-4AE7-A0C6-8A8BED6E0C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5488899"/>
              </p:ext>
            </p:extLst>
          </p:nvPr>
        </p:nvGraphicFramePr>
        <p:xfrm>
          <a:off x="961012" y="2930805"/>
          <a:ext cx="10265786" cy="29619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12882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879851-1A1D-4246-AAA1-C484E858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egetables and fruits in a row">
            <a:extLst>
              <a:ext uri="{FF2B5EF4-FFF2-40B4-BE49-F238E27FC236}">
                <a16:creationId xmlns:a16="http://schemas.microsoft.com/office/drawing/2014/main" id="{677E7334-32BC-4E3D-BAB6-5C87EFA0D8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-7237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869704-A797-1044-8ED1-3AF4CA8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Food Popularity Data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EB77A-2F0A-424C-B7B3-42DB51613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/>
          <a:p>
            <a:pPr>
              <a:buClr>
                <a:srgbClr val="EDA127"/>
              </a:buClr>
            </a:pPr>
            <a:r>
              <a:rPr lang="en-US" dirty="0"/>
              <a:t>Comparison of different general food topics by region</a:t>
            </a:r>
          </a:p>
          <a:p>
            <a:pPr>
              <a:buClr>
                <a:srgbClr val="EDA127"/>
              </a:buClr>
            </a:pPr>
            <a:r>
              <a:rPr lang="en-US" dirty="0"/>
              <a:t>Visualize various data points to give clear insights</a:t>
            </a:r>
          </a:p>
          <a:p>
            <a:pPr>
              <a:buClr>
                <a:srgbClr val="EDA127"/>
              </a:buClr>
            </a:pPr>
            <a:r>
              <a:rPr lang="en-US" dirty="0"/>
              <a:t>Historical information over the last five years and growth among categories</a:t>
            </a:r>
          </a:p>
        </p:txBody>
      </p:sp>
    </p:spTree>
    <p:extLst>
      <p:ext uri="{BB962C8B-B14F-4D97-AF65-F5344CB8AC3E}">
        <p14:creationId xmlns:p14="http://schemas.microsoft.com/office/powerpoint/2010/main" val="2887483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1EC7-D943-C649-A122-D0AD16B42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ED561-FF39-E540-A558-90B6516D0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use cases for the data analytics:</a:t>
            </a:r>
          </a:p>
          <a:p>
            <a:r>
              <a:rPr lang="en-US" dirty="0"/>
              <a:t>Farmers</a:t>
            </a:r>
          </a:p>
          <a:p>
            <a:r>
              <a:rPr lang="en-US" dirty="0"/>
              <a:t>Restauranteur</a:t>
            </a:r>
          </a:p>
          <a:p>
            <a:r>
              <a:rPr lang="en-US" dirty="0"/>
              <a:t>Marketing/Advertising</a:t>
            </a:r>
          </a:p>
          <a:p>
            <a:r>
              <a:rPr lang="en-US" dirty="0"/>
              <a:t>Caterers</a:t>
            </a:r>
          </a:p>
        </p:txBody>
      </p:sp>
    </p:spTree>
    <p:extLst>
      <p:ext uri="{BB962C8B-B14F-4D97-AF65-F5344CB8AC3E}">
        <p14:creationId xmlns:p14="http://schemas.microsoft.com/office/powerpoint/2010/main" val="178803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88699-C73A-064E-9D5F-44D16965A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Comparison of Food By Region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543A62-A2AB-454A-878E-D3D9190D5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53654ED-9B0C-4ED7-9B58-E9D76E8A7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50553464-41F1-4160-9D02-7C5EC7013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3EA6A7-851A-A146-85ED-A2EAB61FC7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02" t="41108" r="40672" b="9476"/>
          <a:stretch/>
        </p:blipFill>
        <p:spPr>
          <a:xfrm>
            <a:off x="3977969" y="3426233"/>
            <a:ext cx="3832412" cy="33890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58C3783-FA9C-4C40-A375-ED7EE70A7B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81" t="37196" r="41953" b="13387"/>
          <a:stretch/>
        </p:blipFill>
        <p:spPr>
          <a:xfrm>
            <a:off x="163845" y="3468988"/>
            <a:ext cx="3650279" cy="338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731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EA655-6CCE-DA41-8760-E1D8EF590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Interest Over Time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46EDB5-3CC1-144B-B243-4C2D6075C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186" t="42828" r="23763" b="3787"/>
          <a:stretch/>
        </p:blipFill>
        <p:spPr>
          <a:xfrm>
            <a:off x="188258" y="1211956"/>
            <a:ext cx="8807824" cy="564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486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02F77-80B6-3645-8626-E9537A6D2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Interest Over Time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81A57B-AD3C-3E4A-8DAE-575BA7DEE9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635" t="24297" r="13531" b="15175"/>
          <a:stretch/>
        </p:blipFill>
        <p:spPr>
          <a:xfrm>
            <a:off x="201706" y="1272732"/>
            <a:ext cx="8538882" cy="558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188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EF758-A2AE-2E40-9A8F-8F01920DB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Interest Over Time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17B587-FBD8-7649-987A-E76279376A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635" t="25388" r="11084" b="14107"/>
          <a:stretch/>
        </p:blipFill>
        <p:spPr>
          <a:xfrm>
            <a:off x="215153" y="1142999"/>
            <a:ext cx="9090212" cy="570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153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879B6-12D4-6C48-85EC-D6174D55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 on Over Time and Comparisons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290CA-2EC9-B544-BE4F-32A21C6D8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Pizza in the dominant food category with little to no growth in the last five years in terms of popularity</a:t>
            </a:r>
          </a:p>
          <a:p>
            <a:r>
              <a:rPr lang="en-US" dirty="0"/>
              <a:t>Tampa serves as an outlier for this as pizza has lost popularity but still is the dominant food category</a:t>
            </a:r>
          </a:p>
          <a:p>
            <a:r>
              <a:rPr lang="en-US" dirty="0"/>
              <a:t>Sushi experienced the biggest change in growth out of all of the food categories except for in the region of Tampa where the sushi category stayed flat</a:t>
            </a:r>
          </a:p>
          <a:p>
            <a:r>
              <a:rPr lang="en-US" dirty="0"/>
              <a:t>Vegetarian and Sushi grew parallel with each other being a possible change in younger demographics preferences</a:t>
            </a:r>
          </a:p>
          <a:p>
            <a:r>
              <a:rPr lang="en-US" dirty="0"/>
              <a:t>Another surprise is that seafood was flat </a:t>
            </a:r>
          </a:p>
        </p:txBody>
      </p:sp>
    </p:spTree>
    <p:extLst>
      <p:ext uri="{BB962C8B-B14F-4D97-AF65-F5344CB8AC3E}">
        <p14:creationId xmlns:p14="http://schemas.microsoft.com/office/powerpoint/2010/main" val="324375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52CC0-C791-E049-9EF9-19BE34319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Dish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F299-881D-3841-BC38-42D1FF63B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looked into each food category and picked specific popular dishes to see food preferences within each category</a:t>
            </a:r>
          </a:p>
          <a:p>
            <a:r>
              <a:rPr lang="en-US" dirty="0"/>
              <a:t>Better understanding of consumer base and what products to source</a:t>
            </a:r>
          </a:p>
        </p:txBody>
      </p:sp>
    </p:spTree>
    <p:extLst>
      <p:ext uri="{BB962C8B-B14F-4D97-AF65-F5344CB8AC3E}">
        <p14:creationId xmlns:p14="http://schemas.microsoft.com/office/powerpoint/2010/main" val="4046206313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321C1D"/>
      </a:dk2>
      <a:lt2>
        <a:srgbClr val="F0F2F3"/>
      </a:lt2>
      <a:accent1>
        <a:srgbClr val="C3784D"/>
      </a:accent1>
      <a:accent2>
        <a:srgbClr val="B13B41"/>
      </a:accent2>
      <a:accent3>
        <a:srgbClr val="C34D84"/>
      </a:accent3>
      <a:accent4>
        <a:srgbClr val="B13BA3"/>
      </a:accent4>
      <a:accent5>
        <a:srgbClr val="A04DC3"/>
      </a:accent5>
      <a:accent6>
        <a:srgbClr val="5E3CB2"/>
      </a:accent6>
      <a:hlink>
        <a:srgbClr val="3F90BF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488</Words>
  <Application>Microsoft Macintosh PowerPoint</Application>
  <PresentationFormat>Widescreen</PresentationFormat>
  <Paragraphs>78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Wingdings 3</vt:lpstr>
      <vt:lpstr>BrushVTI</vt:lpstr>
      <vt:lpstr>Wisp</vt:lpstr>
      <vt:lpstr>Project 1</vt:lpstr>
      <vt:lpstr>Food Popularity Data Analytics</vt:lpstr>
      <vt:lpstr>Aims of Project</vt:lpstr>
      <vt:lpstr>Comparison of Food By Region</vt:lpstr>
      <vt:lpstr>Comparison of Interest Over Time</vt:lpstr>
      <vt:lpstr>Comparison of Interest Over Time</vt:lpstr>
      <vt:lpstr>Comparison of Interest Over Time</vt:lpstr>
      <vt:lpstr>Insights on Over Time and Comparisons</vt:lpstr>
      <vt:lpstr>Dish Comparison</vt:lpstr>
      <vt:lpstr>Dish Comparison: Pepperoni Pizza Vs. Supreme</vt:lpstr>
      <vt:lpstr>Dish Comparison: Spicy Tuna Roll vs California Roll</vt:lpstr>
      <vt:lpstr>Dish Comparison: Salad vs. Aloo Gobi</vt:lpstr>
      <vt:lpstr>Dish Comparison: Alfredo Pasta vs. Spaghetti and Meatballs</vt:lpstr>
      <vt:lpstr>Dish Comparison: Ceviche vs. Salmon</vt:lpstr>
      <vt:lpstr>Consumer Habits</vt:lpstr>
      <vt:lpstr>Contributors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</dc:title>
  <dc:creator>Clifford Charles</dc:creator>
  <cp:lastModifiedBy>Clifford Charles</cp:lastModifiedBy>
  <cp:revision>3</cp:revision>
  <dcterms:created xsi:type="dcterms:W3CDTF">2022-02-05T16:33:04Z</dcterms:created>
  <dcterms:modified xsi:type="dcterms:W3CDTF">2022-02-08T18:12:34Z</dcterms:modified>
</cp:coreProperties>
</file>

<file path=docProps/thumbnail.jpeg>
</file>